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5" r:id="rId1"/>
  </p:sldMasterIdLst>
  <p:notesMasterIdLst>
    <p:notesMasterId r:id="rId58"/>
  </p:notesMasterIdLst>
  <p:sldIdLst>
    <p:sldId id="488" r:id="rId2"/>
    <p:sldId id="489" r:id="rId3"/>
    <p:sldId id="534" r:id="rId4"/>
    <p:sldId id="535" r:id="rId5"/>
    <p:sldId id="536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19" r:id="rId15"/>
    <p:sldId id="545" r:id="rId16"/>
    <p:sldId id="546" r:id="rId17"/>
    <p:sldId id="520" r:id="rId18"/>
    <p:sldId id="547" r:id="rId19"/>
    <p:sldId id="548" r:id="rId20"/>
    <p:sldId id="549" r:id="rId21"/>
    <p:sldId id="522" r:id="rId22"/>
    <p:sldId id="551" r:id="rId23"/>
    <p:sldId id="524" r:id="rId24"/>
    <p:sldId id="525" r:id="rId25"/>
    <p:sldId id="552" r:id="rId26"/>
    <p:sldId id="553" r:id="rId27"/>
    <p:sldId id="554" r:id="rId28"/>
    <p:sldId id="556" r:id="rId29"/>
    <p:sldId id="555" r:id="rId30"/>
    <p:sldId id="557" r:id="rId31"/>
    <p:sldId id="559" r:id="rId32"/>
    <p:sldId id="560" r:id="rId33"/>
    <p:sldId id="561" r:id="rId34"/>
    <p:sldId id="562" r:id="rId35"/>
    <p:sldId id="563" r:id="rId36"/>
    <p:sldId id="564" r:id="rId37"/>
    <p:sldId id="565" r:id="rId38"/>
    <p:sldId id="566" r:id="rId39"/>
    <p:sldId id="567" r:id="rId40"/>
    <p:sldId id="570" r:id="rId41"/>
    <p:sldId id="571" r:id="rId42"/>
    <p:sldId id="568" r:id="rId43"/>
    <p:sldId id="569" r:id="rId44"/>
    <p:sldId id="528" r:id="rId45"/>
    <p:sldId id="572" r:id="rId46"/>
    <p:sldId id="573" r:id="rId47"/>
    <p:sldId id="574" r:id="rId48"/>
    <p:sldId id="575" r:id="rId49"/>
    <p:sldId id="576" r:id="rId50"/>
    <p:sldId id="529" r:id="rId51"/>
    <p:sldId id="530" r:id="rId52"/>
    <p:sldId id="531" r:id="rId53"/>
    <p:sldId id="577" r:id="rId54"/>
    <p:sldId id="578" r:id="rId55"/>
    <p:sldId id="579" r:id="rId56"/>
    <p:sldId id="580" r:id="rId5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332E"/>
    <a:srgbClr val="6977FD"/>
    <a:srgbClr val="EA7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3" autoAdjust="0"/>
    <p:restoredTop sz="95851" autoAdjust="0"/>
  </p:normalViewPr>
  <p:slideViewPr>
    <p:cSldViewPr>
      <p:cViewPr varScale="1">
        <p:scale>
          <a:sx n="81" d="100"/>
          <a:sy n="81" d="100"/>
        </p:scale>
        <p:origin x="145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32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532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33500D7-C1D0-45E4-A72E-D38E6CC33C2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2757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D9A085-B79A-48E4-93B4-234FFA4FD031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96472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1DFB2D-0F4B-4502-BE86-BBB828F08C15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8B406-4A9C-4038-A9EC-13775ABB0C8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B04D86-A13A-4106-8AD9-B3F8E6301789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6F3B48D-4F58-4A50-BDF4-19397EE7C00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449469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719263"/>
            <a:ext cx="4038600" cy="21288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21304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6F3B48D-4F58-4A50-BDF4-19397EE7C008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086636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 anchorCtr="1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 b="0">
                <a:solidFill>
                  <a:schemeClr val="tx1"/>
                </a:solidFill>
              </a:defRPr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0">
                <a:solidFill>
                  <a:schemeClr val="tx1"/>
                </a:solidFill>
              </a:defRPr>
            </a:lvl4pPr>
            <a:lvl5pPr>
              <a:defRPr b="0">
                <a:solidFill>
                  <a:schemeClr val="tx1"/>
                </a:solidFill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B6505-FD76-4C56-AC56-6082DBDDFE6C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147A-11C8-44DB-B8C9-92F45B8957BE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9FBFA-B625-43C6-BE45-3C0508FA482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6EA584-A761-4E00-ADDF-E816A4F62B5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EEEDD-4647-45BA-BFE8-0D8592D6906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14B278-7B0B-44E5-98B3-0E8A9FD09FA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56F3B48D-4F58-4A50-BDF4-19397EE7C008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</p:sldLayoutIdLs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9.png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6.wmf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8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1295400"/>
            <a:ext cx="6999287" cy="2133600"/>
          </a:xfrm>
        </p:spPr>
        <p:txBody>
          <a:bodyPr/>
          <a:lstStyle/>
          <a:p>
            <a:r>
              <a:rPr lang="zh-CN" altLang="en-US" sz="7200" dirty="0" smtClean="0"/>
              <a:t>问题求解</a:t>
            </a:r>
            <a:r>
              <a:rPr lang="zh-CN" altLang="en-US" sz="7200" dirty="0"/>
              <a:t>智能体</a:t>
            </a: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8320"/>
            <a:ext cx="8001000" cy="6186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6069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7710756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08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898031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254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96900"/>
            <a:ext cx="7759318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62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altLang="zh-CN" dirty="0"/>
              <a:t>Local search algorithms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5257800"/>
          </a:xfrm>
        </p:spPr>
        <p:txBody>
          <a:bodyPr>
            <a:noAutofit/>
          </a:bodyPr>
          <a:lstStyle/>
          <a:p>
            <a:r>
              <a:rPr lang="en-US" altLang="zh-CN" sz="2600" dirty="0" smtClean="0">
                <a:latin typeface="Berlin Sans FB" pitchFamily="34" charset="0"/>
              </a:rPr>
              <a:t>State </a:t>
            </a:r>
            <a:r>
              <a:rPr lang="en-US" altLang="zh-CN" sz="2600" dirty="0">
                <a:latin typeface="Berlin Sans FB" pitchFamily="34" charset="0"/>
              </a:rPr>
              <a:t>space = set of "</a:t>
            </a:r>
            <a:r>
              <a:rPr lang="en-US" altLang="zh-CN" sz="2600" dirty="0">
                <a:solidFill>
                  <a:srgbClr val="FF0000"/>
                </a:solidFill>
                <a:latin typeface="Berlin Sans FB" pitchFamily="34" charset="0"/>
              </a:rPr>
              <a:t>complete</a:t>
            </a:r>
            <a:r>
              <a:rPr lang="en-US" altLang="zh-CN" sz="2600" dirty="0">
                <a:latin typeface="Berlin Sans FB" pitchFamily="34" charset="0"/>
              </a:rPr>
              <a:t>" configurations</a:t>
            </a:r>
          </a:p>
          <a:p>
            <a:r>
              <a:rPr lang="en-US" altLang="zh-CN" sz="2600" dirty="0">
                <a:latin typeface="Berlin Sans FB" pitchFamily="34" charset="0"/>
              </a:rPr>
              <a:t>Find configuration satisfying constraints, e.g., n-queens</a:t>
            </a:r>
          </a:p>
          <a:p>
            <a:endParaRPr lang="en-US" altLang="zh-CN" sz="2600" dirty="0">
              <a:latin typeface="Berlin Sans FB" pitchFamily="34" charset="0"/>
            </a:endParaRPr>
          </a:p>
          <a:p>
            <a:r>
              <a:rPr lang="en-US" altLang="zh-CN" sz="2600" dirty="0" smtClean="0">
                <a:latin typeface="Berlin Sans FB" pitchFamily="34" charset="0"/>
              </a:rPr>
              <a:t>Constant </a:t>
            </a:r>
            <a:r>
              <a:rPr lang="en-US" altLang="zh-CN" sz="2600" dirty="0">
                <a:latin typeface="Berlin Sans FB" pitchFamily="34" charset="0"/>
              </a:rPr>
              <a:t>space, suitable for online as well as offline </a:t>
            </a:r>
            <a:r>
              <a:rPr lang="en-US" altLang="zh-CN" sz="2600" dirty="0" smtClean="0">
                <a:latin typeface="Berlin Sans FB" pitchFamily="34" charset="0"/>
              </a:rPr>
              <a:t>search</a:t>
            </a:r>
          </a:p>
          <a:p>
            <a:endParaRPr lang="en-US" altLang="zh-CN" sz="2600" dirty="0" smtClean="0">
              <a:latin typeface="Berlin Sans FB" pitchFamily="34" charset="0"/>
            </a:endParaRPr>
          </a:p>
          <a:p>
            <a:r>
              <a:rPr lang="en-US" altLang="zh-CN" sz="2600" dirty="0" smtClean="0">
                <a:latin typeface="Berlin Sans FB" pitchFamily="34" charset="0"/>
              </a:rPr>
              <a:t>A</a:t>
            </a:r>
            <a:r>
              <a:rPr lang="en-US" altLang="zh-CN" sz="2600" dirty="0">
                <a:latin typeface="Berlin Sans FB" pitchFamily="34" charset="0"/>
              </a:rPr>
              <a:t>* isn't a local search since it searches </a:t>
            </a:r>
            <a:r>
              <a:rPr lang="en-US" altLang="zh-CN" sz="2600" dirty="0" smtClean="0">
                <a:latin typeface="Berlin Sans FB" pitchFamily="34" charset="0"/>
              </a:rPr>
              <a:t>different partial </a:t>
            </a:r>
            <a:r>
              <a:rPr lang="en-US" altLang="zh-CN" sz="2600" dirty="0">
                <a:latin typeface="Berlin Sans FB" pitchFamily="34" charset="0"/>
              </a:rPr>
              <a:t>solutions by looking at estimated </a:t>
            </a:r>
            <a:r>
              <a:rPr lang="en-US" altLang="zh-CN" sz="2600" dirty="0" smtClean="0">
                <a:latin typeface="Berlin Sans FB" pitchFamily="34" charset="0"/>
              </a:rPr>
              <a:t>cost of </a:t>
            </a:r>
            <a:r>
              <a:rPr lang="en-US" altLang="zh-CN" sz="2600" dirty="0">
                <a:latin typeface="Berlin Sans FB" pitchFamily="34" charset="0"/>
              </a:rPr>
              <a:t>a solution path</a:t>
            </a:r>
          </a:p>
        </p:txBody>
      </p:sp>
    </p:spTree>
    <p:extLst>
      <p:ext uri="{BB962C8B-B14F-4D97-AF65-F5344CB8AC3E}">
        <p14:creationId xmlns:p14="http://schemas.microsoft.com/office/powerpoint/2010/main" val="235667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096861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320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2095"/>
            <a:ext cx="8153400" cy="6258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70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848601" cy="5716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483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8105624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12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21" y="76200"/>
            <a:ext cx="8396779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800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大纲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问题求解智能体</a:t>
            </a:r>
          </a:p>
          <a:p>
            <a:pPr lvl="1">
              <a:lnSpc>
                <a:spcPct val="150000"/>
              </a:lnSpc>
            </a:pPr>
            <a:r>
              <a:rPr lang="zh-CN" altLang="en-US" sz="2800" dirty="0"/>
              <a:t>问题形式化</a:t>
            </a:r>
            <a:endParaRPr lang="zh-CN" altLang="en-US" sz="2800" dirty="0">
              <a:latin typeface="Berlin Sans FB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Berlin Sans FB" pitchFamily="34" charset="0"/>
              </a:rPr>
              <a:t>无信息的搜索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Berlin Sans FB" pitchFamily="34" charset="0"/>
              </a:rPr>
              <a:t>有信息的</a:t>
            </a:r>
            <a:r>
              <a:rPr lang="zh-CN" altLang="en-US" sz="2800" dirty="0" smtClean="0">
                <a:latin typeface="Berlin Sans FB" pitchFamily="34" charset="0"/>
              </a:rPr>
              <a:t>搜索</a:t>
            </a:r>
            <a:endParaRPr lang="en-US" altLang="zh-CN" sz="2800" dirty="0" smtClean="0">
              <a:latin typeface="Berlin Sans FB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Berlin Sans FB" pitchFamily="34" charset="0"/>
              </a:rPr>
              <a:t>超越傳統搜索</a:t>
            </a:r>
            <a:endParaRPr lang="en-US" altLang="zh-CN" sz="2800" dirty="0" smtClean="0">
              <a:solidFill>
                <a:srgbClr val="FF0000"/>
              </a:solidFill>
              <a:latin typeface="Berlin Sans FB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31770-9CC4-4507-9B31-B61B41938638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83" y="457200"/>
            <a:ext cx="767221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10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8086745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442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22</a:t>
            </a:fld>
            <a:endParaRPr lang="en-US" altLang="zh-CN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"/>
            <a:ext cx="8229600" cy="611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634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Hill-climbing search: 8-queens problem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6393" y="5105400"/>
            <a:ext cx="8507413" cy="10668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zh-CN" sz="2800" i="1" dirty="0" smtClean="0">
                <a:latin typeface="Berlin Sans FB" pitchFamily="34" charset="0"/>
              </a:rPr>
              <a:t>h</a:t>
            </a:r>
            <a:r>
              <a:rPr lang="en-US" altLang="zh-CN" sz="2800" dirty="0" smtClean="0">
                <a:latin typeface="Berlin Sans FB" pitchFamily="34" charset="0"/>
              </a:rPr>
              <a:t> </a:t>
            </a:r>
            <a:r>
              <a:rPr lang="en-US" altLang="zh-CN" sz="2800" dirty="0">
                <a:latin typeface="Berlin Sans FB" pitchFamily="34" charset="0"/>
              </a:rPr>
              <a:t>= number of pairs of queens that are attacking each other, either directly or indirectly </a:t>
            </a:r>
          </a:p>
          <a:p>
            <a:pPr>
              <a:lnSpc>
                <a:spcPct val="80000"/>
              </a:lnSpc>
            </a:pPr>
            <a:r>
              <a:rPr lang="en-US" altLang="zh-CN" sz="2800" i="1" dirty="0">
                <a:latin typeface="Berlin Sans FB" pitchFamily="34" charset="0"/>
              </a:rPr>
              <a:t>h = 17</a:t>
            </a:r>
            <a:r>
              <a:rPr lang="en-US" altLang="zh-CN" sz="2800" dirty="0">
                <a:latin typeface="Berlin Sans FB" pitchFamily="34" charset="0"/>
              </a:rPr>
              <a:t> for the above </a:t>
            </a:r>
            <a:r>
              <a:rPr lang="en-US" altLang="zh-CN" sz="2800" dirty="0" smtClean="0">
                <a:latin typeface="Berlin Sans FB" pitchFamily="34" charset="0"/>
              </a:rPr>
              <a:t>state</a:t>
            </a:r>
            <a:endParaRPr lang="en-US" altLang="zh-CN" sz="2800" dirty="0">
              <a:latin typeface="Berlin Sans FB" pitchFamily="34" charset="0"/>
            </a:endParaRPr>
          </a:p>
        </p:txBody>
      </p:sp>
      <p:pic>
        <p:nvPicPr>
          <p:cNvPr id="46084" name="Picture 4" descr="8queens-success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749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/>
          <a:lstStyle/>
          <a:p>
            <a:r>
              <a:rPr lang="en-US" altLang="zh-CN" sz="3600" dirty="0"/>
              <a:t>Hill-climbing search: 8-queens problem</a:t>
            </a:r>
          </a:p>
        </p:txBody>
      </p:sp>
      <p:pic>
        <p:nvPicPr>
          <p:cNvPr id="47107" name="Picture 3" descr="8queens-local-minim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37338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8" name="Rectangle 4"/>
          <p:cNvSpPr>
            <a:spLocks noChangeArrowheads="1"/>
          </p:cNvSpPr>
          <p:nvPr/>
        </p:nvSpPr>
        <p:spPr bwMode="auto">
          <a:xfrm>
            <a:off x="468313" y="5157788"/>
            <a:ext cx="8229600" cy="132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endParaRPr lang="en-US" altLang="zh-CN" sz="1600" dirty="0">
              <a:latin typeface="Berlin Sans FB" pitchFamily="34" charset="0"/>
            </a:endParaRPr>
          </a:p>
          <a:p>
            <a:pPr marL="342900" indent="-342900" algn="l">
              <a:spcBef>
                <a:spcPct val="20000"/>
              </a:spcBef>
              <a:buFontTx/>
              <a:buChar char="•"/>
            </a:pPr>
            <a:r>
              <a:rPr lang="en-US" altLang="zh-CN" sz="2800" dirty="0">
                <a:latin typeface="Berlin Sans FB" pitchFamily="34" charset="0"/>
              </a:rPr>
              <a:t>A local minimum with </a:t>
            </a:r>
            <a:r>
              <a:rPr lang="en-US" altLang="zh-CN" sz="2800" i="1" dirty="0">
                <a:latin typeface="Berlin Sans FB" pitchFamily="34" charset="0"/>
              </a:rPr>
              <a:t>h = </a:t>
            </a:r>
            <a:r>
              <a:rPr lang="en-US" altLang="zh-CN" sz="2800" i="1" dirty="0" smtClean="0">
                <a:latin typeface="Berlin Sans FB" pitchFamily="34" charset="0"/>
              </a:rPr>
              <a:t>1</a:t>
            </a:r>
            <a:endParaRPr lang="en-US" altLang="zh-CN" sz="2800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90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7467600" cy="5893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98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26</a:t>
            </a:fld>
            <a:endParaRPr lang="en-US" altLang="zh-CN"/>
          </a:p>
        </p:txBody>
      </p:sp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814234" y="355600"/>
            <a:ext cx="7415366" cy="6019800"/>
            <a:chOff x="2496" y="2102"/>
            <a:chExt cx="2976" cy="2218"/>
          </a:xfrm>
        </p:grpSpPr>
        <p:pic>
          <p:nvPicPr>
            <p:cNvPr id="4" name="Picture 6" descr="landscap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6" y="2102"/>
              <a:ext cx="2976" cy="2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3744" y="2880"/>
              <a:ext cx="71" cy="182"/>
              <a:chOff x="2784" y="2352"/>
              <a:chExt cx="71" cy="182"/>
            </a:xfrm>
          </p:grpSpPr>
          <p:sp>
            <p:nvSpPr>
              <p:cNvPr id="6" name="Oval 8"/>
              <p:cNvSpPr>
                <a:spLocks noChangeArrowheads="1"/>
              </p:cNvSpPr>
              <p:nvPr/>
            </p:nvSpPr>
            <p:spPr bwMode="auto">
              <a:xfrm>
                <a:off x="2784" y="2352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" name="Line 9"/>
              <p:cNvSpPr>
                <a:spLocks noChangeShapeType="1"/>
              </p:cNvSpPr>
              <p:nvPr/>
            </p:nvSpPr>
            <p:spPr bwMode="auto">
              <a:xfrm>
                <a:off x="2806" y="2386"/>
                <a:ext cx="49" cy="148"/>
              </a:xfrm>
              <a:prstGeom prst="line">
                <a:avLst/>
              </a:prstGeom>
              <a:noFill/>
              <a:ln w="9525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282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200"/>
            <a:ext cx="7848600" cy="5789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73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228600"/>
            <a:ext cx="8402799" cy="6019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36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8419866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53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797432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21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8600"/>
            <a:ext cx="7543800" cy="605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88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57200"/>
            <a:ext cx="724266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432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381000"/>
            <a:ext cx="7634929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355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57200"/>
            <a:ext cx="7852638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618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95300"/>
            <a:ext cx="7772400" cy="5819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070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199"/>
            <a:ext cx="7848600" cy="5778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1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36</a:t>
            </a:fld>
            <a:endParaRPr lang="en-US" altLang="zh-CN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3400"/>
            <a:ext cx="7696200" cy="5614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07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37</a:t>
            </a:fld>
            <a:endParaRPr lang="en-US" altLang="zh-CN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457200"/>
            <a:ext cx="7828211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165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38</a:t>
            </a:fld>
            <a:endParaRPr lang="en-US" altLang="zh-CN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200968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99317"/>
              </p:ext>
            </p:extLst>
          </p:nvPr>
        </p:nvGraphicFramePr>
        <p:xfrm>
          <a:off x="1219200" y="5599889"/>
          <a:ext cx="1828800" cy="9922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4" imgW="596880" imgH="431640" progId="Equation.DSMT4">
                  <p:embed/>
                </p:oleObj>
              </mc:Choice>
              <mc:Fallback>
                <p:oleObj name="Equation" r:id="rId4" imgW="5968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5599889"/>
                        <a:ext cx="1828800" cy="9922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611214"/>
              </p:ext>
            </p:extLst>
          </p:nvPr>
        </p:nvGraphicFramePr>
        <p:xfrm>
          <a:off x="3352800" y="5642769"/>
          <a:ext cx="1984375" cy="906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6" imgW="647640" imgH="393480" progId="Equation.DSMT4">
                  <p:embed/>
                </p:oleObj>
              </mc:Choice>
              <mc:Fallback>
                <p:oleObj name="Equation" r:id="rId6" imgW="647640" imgH="393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5642769"/>
                        <a:ext cx="1984375" cy="906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602741"/>
              </p:ext>
            </p:extLst>
          </p:nvPr>
        </p:nvGraphicFramePr>
        <p:xfrm>
          <a:off x="5486400" y="5642768"/>
          <a:ext cx="2878138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Equation" r:id="rId8" imgW="939600" imgH="393480" progId="Equation.DSMT4">
                  <p:embed/>
                </p:oleObj>
              </mc:Choice>
              <mc:Fallback>
                <p:oleObj name="Equation" r:id="rId8" imgW="939600" imgH="3934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5642768"/>
                        <a:ext cx="2878138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084" y="263924"/>
            <a:ext cx="4419600" cy="594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600200" y="2286000"/>
            <a:ext cx="304800" cy="457200"/>
          </a:xfrm>
          <a:prstGeom prst="rect">
            <a:avLst/>
          </a:prstGeom>
          <a:noFill/>
          <a:ln w="57150">
            <a:solidFill>
              <a:srgbClr val="F633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23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696200" cy="5733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99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9099"/>
            <a:ext cx="7543800" cy="5857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632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516969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71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41</a:t>
            </a:fld>
            <a:endParaRPr lang="en-US" altLang="zh-CN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8713259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775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42</a:t>
            </a:fld>
            <a:endParaRPr lang="en-US" altLang="zh-CN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843051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198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43</a:t>
            </a:fld>
            <a:endParaRPr lang="en-US" altLang="zh-CN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84199"/>
            <a:ext cx="7543800" cy="562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829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Local beam search</a:t>
            </a:r>
          </a:p>
        </p:txBody>
      </p:sp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54365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52600" y="1066800"/>
            <a:ext cx="472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課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本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(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第二版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此處翻譯有誤！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34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45</a:t>
            </a:fld>
            <a:endParaRPr lang="en-US" altLang="zh-CN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99" y="457200"/>
            <a:ext cx="7736787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38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81000"/>
            <a:ext cx="7772400" cy="5746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087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533400"/>
            <a:ext cx="7777419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98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57200"/>
            <a:ext cx="7696200" cy="5662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44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33399"/>
            <a:ext cx="7924800" cy="5811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26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8386694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494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219200"/>
          </a:xfrm>
        </p:spPr>
        <p:txBody>
          <a:bodyPr/>
          <a:lstStyle/>
          <a:p>
            <a:r>
              <a:rPr lang="en-US" altLang="zh-CN" dirty="0"/>
              <a:t>Genetic algorithms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12837"/>
            <a:ext cx="8229600" cy="4525963"/>
          </a:xfrm>
        </p:spPr>
        <p:txBody>
          <a:bodyPr>
            <a:noAutofit/>
          </a:bodyPr>
          <a:lstStyle/>
          <a:p>
            <a:r>
              <a:rPr lang="en-US" altLang="zh-CN" dirty="0">
                <a:latin typeface="Berlin Sans FB" pitchFamily="34" charset="0"/>
              </a:rPr>
              <a:t>A successor state is generated by combining two parent </a:t>
            </a:r>
            <a:r>
              <a:rPr lang="en-US" altLang="zh-CN" dirty="0" smtClean="0">
                <a:latin typeface="Berlin Sans FB" pitchFamily="34" charset="0"/>
              </a:rPr>
              <a:t>states</a:t>
            </a:r>
            <a:endParaRPr lang="en-US" altLang="zh-CN" dirty="0">
              <a:latin typeface="Berlin Sans FB" pitchFamily="34" charset="0"/>
            </a:endParaRPr>
          </a:p>
          <a:p>
            <a:endParaRPr lang="en-US" altLang="zh-CN" dirty="0">
              <a:latin typeface="Berlin Sans FB" pitchFamily="34" charset="0"/>
            </a:endParaRPr>
          </a:p>
          <a:p>
            <a:r>
              <a:rPr lang="en-US" altLang="zh-CN" dirty="0">
                <a:latin typeface="Berlin Sans FB" pitchFamily="34" charset="0"/>
              </a:rPr>
              <a:t>Start with </a:t>
            </a:r>
            <a:r>
              <a:rPr lang="en-US" altLang="zh-CN" i="1" dirty="0">
                <a:latin typeface="Berlin Sans FB" pitchFamily="34" charset="0"/>
              </a:rPr>
              <a:t>k</a:t>
            </a:r>
            <a:r>
              <a:rPr lang="en-US" altLang="zh-CN" dirty="0">
                <a:latin typeface="Berlin Sans FB" pitchFamily="34" charset="0"/>
              </a:rPr>
              <a:t> randomly generated states (</a:t>
            </a:r>
            <a:r>
              <a:rPr lang="en-US" altLang="zh-CN" dirty="0">
                <a:solidFill>
                  <a:srgbClr val="FF0000"/>
                </a:solidFill>
                <a:latin typeface="Berlin Sans FB" pitchFamily="34" charset="0"/>
              </a:rPr>
              <a:t>population</a:t>
            </a:r>
            <a:r>
              <a:rPr lang="en-US" altLang="zh-CN" dirty="0" smtClean="0">
                <a:latin typeface="Berlin Sans FB" pitchFamily="34" charset="0"/>
              </a:rPr>
              <a:t>)</a:t>
            </a:r>
            <a:endParaRPr lang="en-US" altLang="zh-CN" dirty="0">
              <a:latin typeface="Berlin Sans FB" pitchFamily="34" charset="0"/>
            </a:endParaRPr>
          </a:p>
          <a:p>
            <a:endParaRPr lang="en-US" altLang="zh-CN" dirty="0">
              <a:latin typeface="Berlin Sans FB" pitchFamily="34" charset="0"/>
            </a:endParaRPr>
          </a:p>
          <a:p>
            <a:r>
              <a:rPr lang="en-US" altLang="zh-CN" dirty="0">
                <a:latin typeface="Berlin Sans FB" pitchFamily="34" charset="0"/>
              </a:rPr>
              <a:t>A state is represented as a string over a finite alphabet (often a string of 0s and 1s</a:t>
            </a:r>
            <a:r>
              <a:rPr lang="en-US" altLang="zh-CN" dirty="0" smtClean="0">
                <a:latin typeface="Berlin Sans FB" pitchFamily="34" charset="0"/>
              </a:rPr>
              <a:t>)</a:t>
            </a:r>
            <a:endParaRPr lang="en-US" altLang="zh-CN" dirty="0">
              <a:latin typeface="Berlin Sans FB" pitchFamily="34" charset="0"/>
            </a:endParaRPr>
          </a:p>
          <a:p>
            <a:endParaRPr lang="en-US" altLang="zh-CN" dirty="0">
              <a:latin typeface="Berlin Sans FB" pitchFamily="34" charset="0"/>
            </a:endParaRPr>
          </a:p>
          <a:p>
            <a:r>
              <a:rPr lang="en-US" altLang="zh-CN" dirty="0">
                <a:latin typeface="Berlin Sans FB" pitchFamily="34" charset="0"/>
              </a:rPr>
              <a:t>Evaluation function (</a:t>
            </a:r>
            <a:r>
              <a:rPr lang="en-US" altLang="zh-CN" dirty="0">
                <a:solidFill>
                  <a:srgbClr val="FF0000"/>
                </a:solidFill>
                <a:latin typeface="Berlin Sans FB" pitchFamily="34" charset="0"/>
              </a:rPr>
              <a:t>fitness function</a:t>
            </a:r>
            <a:r>
              <a:rPr lang="en-US" altLang="zh-CN" dirty="0">
                <a:latin typeface="Berlin Sans FB" pitchFamily="34" charset="0"/>
              </a:rPr>
              <a:t>). Higher values for better states</a:t>
            </a:r>
            <a:r>
              <a:rPr lang="en-US" altLang="zh-CN" dirty="0" smtClean="0">
                <a:latin typeface="Berlin Sans FB" pitchFamily="34" charset="0"/>
              </a:rPr>
              <a:t>.</a:t>
            </a:r>
            <a:endParaRPr lang="en-US" altLang="zh-CN" dirty="0">
              <a:latin typeface="Berlin Sans FB" pitchFamily="34" charset="0"/>
            </a:endParaRPr>
          </a:p>
          <a:p>
            <a:endParaRPr lang="en-US" altLang="zh-CN" dirty="0">
              <a:latin typeface="Berlin Sans FB" pitchFamily="34" charset="0"/>
            </a:endParaRPr>
          </a:p>
          <a:p>
            <a:r>
              <a:rPr lang="en-US" altLang="zh-CN" dirty="0">
                <a:latin typeface="Berlin Sans FB" pitchFamily="34" charset="0"/>
              </a:rPr>
              <a:t>Produce the next generation of states by selection, crossover, and </a:t>
            </a:r>
            <a:r>
              <a:rPr lang="en-US" altLang="zh-CN" dirty="0" smtClean="0">
                <a:latin typeface="Berlin Sans FB" pitchFamily="34" charset="0"/>
              </a:rPr>
              <a:t>mutation</a:t>
            </a:r>
            <a:endParaRPr lang="en-US" altLang="zh-CN" dirty="0">
              <a:latin typeface="Berlin Sans FB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8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Genetic algorithms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20000"/>
          </a:bodyPr>
          <a:lstStyle/>
          <a:p>
            <a:endParaRPr lang="en-US" altLang="zh-CN" sz="2400" dirty="0">
              <a:latin typeface="Berlin Sans FB" pitchFamily="34" charset="0"/>
            </a:endParaRPr>
          </a:p>
          <a:p>
            <a:endParaRPr lang="en-US" altLang="zh-CN" sz="2400" dirty="0">
              <a:latin typeface="Berlin Sans FB" pitchFamily="34" charset="0"/>
            </a:endParaRPr>
          </a:p>
          <a:p>
            <a:endParaRPr lang="en-US" altLang="zh-CN" sz="2400" dirty="0">
              <a:latin typeface="Berlin Sans FB" pitchFamily="34" charset="0"/>
            </a:endParaRPr>
          </a:p>
          <a:p>
            <a:endParaRPr lang="en-US" altLang="zh-CN" sz="2400" dirty="0">
              <a:latin typeface="Berlin Sans FB" pitchFamily="34" charset="0"/>
            </a:endParaRPr>
          </a:p>
          <a:p>
            <a:endParaRPr lang="en-US" altLang="zh-CN" sz="1800" dirty="0">
              <a:latin typeface="Berlin Sans FB" pitchFamily="34" charset="0"/>
            </a:endParaRPr>
          </a:p>
          <a:p>
            <a:endParaRPr lang="en-US" altLang="zh-CN" sz="1800" dirty="0">
              <a:latin typeface="Berlin Sans FB" pitchFamily="34" charset="0"/>
            </a:endParaRPr>
          </a:p>
          <a:p>
            <a:endParaRPr lang="en-US" altLang="zh-CN" sz="1800" dirty="0">
              <a:latin typeface="Berlin Sans FB" pitchFamily="34" charset="0"/>
            </a:endParaRPr>
          </a:p>
          <a:p>
            <a:endParaRPr lang="en-US" altLang="zh-CN" sz="1800" dirty="0">
              <a:latin typeface="Berlin Sans FB" pitchFamily="34" charset="0"/>
            </a:endParaRPr>
          </a:p>
          <a:p>
            <a:endParaRPr lang="en-US" altLang="zh-CN" sz="1800" dirty="0">
              <a:latin typeface="Berlin Sans FB" pitchFamily="34" charset="0"/>
            </a:endParaRPr>
          </a:p>
          <a:p>
            <a:endParaRPr lang="en-US" altLang="zh-CN" sz="1800" dirty="0">
              <a:latin typeface="Berlin Sans FB" pitchFamily="34" charset="0"/>
            </a:endParaRPr>
          </a:p>
          <a:p>
            <a:endParaRPr lang="en-US" altLang="zh-CN" dirty="0" smtClean="0">
              <a:latin typeface="Berlin Sans FB" pitchFamily="34" charset="0"/>
            </a:endParaRPr>
          </a:p>
          <a:p>
            <a:r>
              <a:rPr lang="en-US" altLang="zh-CN" dirty="0" smtClean="0">
                <a:latin typeface="Berlin Sans FB" pitchFamily="34" charset="0"/>
              </a:rPr>
              <a:t>Fitness </a:t>
            </a:r>
            <a:r>
              <a:rPr lang="en-US" altLang="zh-CN" dirty="0">
                <a:latin typeface="Berlin Sans FB" pitchFamily="34" charset="0"/>
              </a:rPr>
              <a:t>function: number of non-attacking pairs of queens (min = 0, max = 8 </a:t>
            </a:r>
            <a:r>
              <a:rPr lang="en-US" altLang="zh-CN" dirty="0">
                <a:latin typeface="Berlin Sans FB" pitchFamily="34" charset="0"/>
                <a:cs typeface="Arial" charset="0"/>
              </a:rPr>
              <a:t>× </a:t>
            </a:r>
            <a:r>
              <a:rPr lang="en-US" altLang="zh-CN" dirty="0">
                <a:latin typeface="Berlin Sans FB" pitchFamily="34" charset="0"/>
              </a:rPr>
              <a:t>7/2 = 28</a:t>
            </a:r>
            <a:r>
              <a:rPr lang="en-US" altLang="zh-CN" dirty="0" smtClean="0">
                <a:latin typeface="Berlin Sans FB" pitchFamily="34" charset="0"/>
              </a:rPr>
              <a:t>)</a:t>
            </a:r>
            <a:endParaRPr lang="en-US" altLang="zh-CN" dirty="0">
              <a:latin typeface="Berlin Sans FB" pitchFamily="34" charset="0"/>
            </a:endParaRPr>
          </a:p>
          <a:p>
            <a:r>
              <a:rPr lang="en-US" altLang="zh-CN" dirty="0">
                <a:latin typeface="Berlin Sans FB" pitchFamily="34" charset="0"/>
              </a:rPr>
              <a:t>24/(24+23+20+11) = 31</a:t>
            </a:r>
            <a:r>
              <a:rPr lang="en-US" altLang="zh-CN" dirty="0" smtClean="0">
                <a:latin typeface="Berlin Sans FB" pitchFamily="34" charset="0"/>
              </a:rPr>
              <a:t>%</a:t>
            </a:r>
            <a:endParaRPr lang="en-US" altLang="zh-CN" dirty="0">
              <a:latin typeface="Berlin Sans FB" pitchFamily="34" charset="0"/>
            </a:endParaRPr>
          </a:p>
          <a:p>
            <a:r>
              <a:rPr lang="en-US" altLang="zh-CN" dirty="0">
                <a:latin typeface="Berlin Sans FB" pitchFamily="34" charset="0"/>
              </a:rPr>
              <a:t>23/(24+23+20+11) = 29% </a:t>
            </a:r>
            <a:r>
              <a:rPr lang="en-US" altLang="zh-CN" dirty="0" err="1" smtClean="0">
                <a:latin typeface="Berlin Sans FB" pitchFamily="34" charset="0"/>
              </a:rPr>
              <a:t>etc</a:t>
            </a:r>
            <a:endParaRPr lang="en-US" altLang="zh-CN" dirty="0">
              <a:latin typeface="Berlin Sans FB" pitchFamily="34" charset="0"/>
            </a:endParaRPr>
          </a:p>
        </p:txBody>
      </p:sp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12875"/>
            <a:ext cx="8410575" cy="263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05049"/>
            <a:ext cx="7543800" cy="348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97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Genetic </a:t>
            </a:r>
            <a:r>
              <a:rPr lang="en-US" altLang="zh-CN" dirty="0" smtClean="0"/>
              <a:t>algorithms</a:t>
            </a:r>
            <a:endParaRPr lang="en-US" altLang="zh-CN" dirty="0"/>
          </a:p>
        </p:txBody>
      </p:sp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870092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127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3173D-0094-422F-8011-9AE8D0F820BC}" type="slidenum">
              <a:rPr lang="en-US" altLang="zh-CN" smtClean="0"/>
              <a:pPr/>
              <a:t>53</a:t>
            </a:fld>
            <a:endParaRPr lang="en-US" altLang="zh-CN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533400"/>
            <a:ext cx="7644879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325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54</a:t>
            </a:fld>
            <a:endParaRPr lang="en-US" altLang="zh-CN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"/>
            <a:ext cx="770149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303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55</a:t>
            </a:fld>
            <a:endParaRPr lang="en-US" altLang="zh-CN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533400"/>
            <a:ext cx="7834595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02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56</a:t>
            </a:fld>
            <a:endParaRPr lang="en-US" altLang="zh-CN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228600"/>
            <a:ext cx="8153400" cy="6139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154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84842"/>
            <a:ext cx="8381999" cy="6315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390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400"/>
            <a:ext cx="8458200" cy="630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04800"/>
            <a:ext cx="7751003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826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A9779-B897-44EC-A320-DB3B9B9B9DE6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85799"/>
            <a:ext cx="7467600" cy="557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02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主管人员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3 - 无信息搜索</Template>
  <TotalTime>7459</TotalTime>
  <Words>284</Words>
  <Application>Microsoft Office PowerPoint</Application>
  <PresentationFormat>全屏显示(4:3)</PresentationFormat>
  <Paragraphs>95</Paragraphs>
  <Slides>56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5" baseType="lpstr">
      <vt:lpstr>宋体</vt:lpstr>
      <vt:lpstr>幼圆</vt:lpstr>
      <vt:lpstr>Arial</vt:lpstr>
      <vt:lpstr>Berlin Sans FB</vt:lpstr>
      <vt:lpstr>Century Gothic</vt:lpstr>
      <vt:lpstr>Courier New</vt:lpstr>
      <vt:lpstr>Palatino Linotype</vt:lpstr>
      <vt:lpstr>主管人员</vt:lpstr>
      <vt:lpstr>Equation</vt:lpstr>
      <vt:lpstr>问题求解智能体</vt:lpstr>
      <vt:lpstr>大纲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Local search algorithms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Hill-climbing search: 8-queens problem</vt:lpstr>
      <vt:lpstr>Hill-climbing search: 8-queens problem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Local beam search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Genetic algorithms</vt:lpstr>
      <vt:lpstr>Genetic algorithms</vt:lpstr>
      <vt:lpstr>Genetic algorithms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 Mi</dc:creator>
  <cp:lastModifiedBy>周密</cp:lastModifiedBy>
  <cp:revision>714</cp:revision>
  <cp:lastPrinted>1601-01-01T00:00:00Z</cp:lastPrinted>
  <dcterms:created xsi:type="dcterms:W3CDTF">1601-01-01T00:00:00Z</dcterms:created>
  <dcterms:modified xsi:type="dcterms:W3CDTF">2016-03-29T09:50:38Z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